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995FE7-0491-6BC5-35FD-DB919AC81A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EFBB06B-A4DB-9CE0-7DD9-1356759BA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2A119D-74AA-A67B-8D3C-18B790F79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EABA-91B7-4AA5-901B-DD94D032DE01}" type="datetimeFigureOut">
              <a:rPr lang="pt-BR" smtClean="0"/>
              <a:t>19/05/2023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A13D6A-0EAB-E41A-2E08-C35AEBA8F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9498664-A384-A460-CD24-7D4B32AA3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1EADE-90F1-4C99-808F-32A020D23B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9920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F93FE6-18D3-C7F7-841B-934D165C0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D78A4B3-CBA6-E477-D2F2-86AFE31754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AC4333B-B0CE-6A83-E199-BD63738AC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EABA-91B7-4AA5-901B-DD94D032DE01}" type="datetimeFigureOut">
              <a:rPr lang="pt-BR" smtClean="0"/>
              <a:t>19/05/2023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1D26544-DD40-EB8D-681E-925745285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E8E0014-9ED8-75EB-6441-4973ED78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1EADE-90F1-4C99-808F-32A020D23B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9250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ED7E9C0-6F13-525F-FC96-B0982EA21E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34B9B9F-8545-B98E-E8B6-A9AB5FC5B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80CFD97-8B0E-5879-651C-3F39DA861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EABA-91B7-4AA5-901B-DD94D032DE01}" type="datetimeFigureOut">
              <a:rPr lang="pt-BR" smtClean="0"/>
              <a:t>19/05/2023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0E7E6E7-D58C-B59E-18DA-7002E4E30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D5F17C-7B7D-31E3-530A-3F5485100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1EADE-90F1-4C99-808F-32A020D23B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1466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F159C-7D6F-8CC9-1E35-44C74711B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DAF9BC-C3E1-7F71-048D-88D70FD95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0B09729-34C1-5B3B-D901-C61432882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EABA-91B7-4AA5-901B-DD94D032DE01}" type="datetimeFigureOut">
              <a:rPr lang="pt-BR" smtClean="0"/>
              <a:t>19/05/2023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B60AD1-3631-0B86-15FA-2DF36B18F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F311F2D-1AFC-7A11-D2BB-110CAD506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1EADE-90F1-4C99-808F-32A020D23B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077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3F70ED-E972-9161-26EC-B999BD436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66B775C-AE99-9408-849A-1425FA607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F64104C-58CD-BB21-1829-AE82B980E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EABA-91B7-4AA5-901B-DD94D032DE01}" type="datetimeFigureOut">
              <a:rPr lang="pt-BR" smtClean="0"/>
              <a:t>19/05/2023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BA263D1-C442-54E5-B3B5-41422D30A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5EC61D-F3EF-3062-7CE2-1A133B284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1EADE-90F1-4C99-808F-32A020D23B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3871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71178B-9E3D-D31B-A698-BBAE7A133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88F474-905C-162D-056B-A715E99949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F904B64-6C0D-C35F-6AC0-B2118D4C6B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420F782-4CF6-0C5C-E0F8-C184CDD94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EABA-91B7-4AA5-901B-DD94D032DE01}" type="datetimeFigureOut">
              <a:rPr lang="pt-BR" smtClean="0"/>
              <a:t>19/05/2023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6DBDE14-12A3-FADD-B9FC-62D7D4781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98DED52-A5DF-3E34-C9EA-F8E7C1990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1EADE-90F1-4C99-808F-32A020D23B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5401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3B2B3F-13DD-7012-AC94-1B55DE6F1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28A6E49-7B9A-2581-F301-2DD743689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6E098BA-EA3E-FBA2-09FD-CADD543B30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BB48520-2125-AA1A-FFDE-BB3703A21C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6258255-8402-2C0B-682D-8AF0356F96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927A049-C688-2F83-F871-64546D431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EABA-91B7-4AA5-901B-DD94D032DE01}" type="datetimeFigureOut">
              <a:rPr lang="pt-BR" smtClean="0"/>
              <a:t>19/05/2023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9B75913-ABED-45E5-0B5C-94774E3F4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3717583-06BA-BFF3-B2CE-8B6B8E9F7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1EADE-90F1-4C99-808F-32A020D23B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0720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00F27A-10AF-F904-4FDB-C8B19B31F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C46E387-5D4E-9482-E5A5-C30CAF518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EABA-91B7-4AA5-901B-DD94D032DE01}" type="datetimeFigureOut">
              <a:rPr lang="pt-BR" smtClean="0"/>
              <a:t>19/05/2023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9097ACA-EAE9-1D63-B533-53E8B81D7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7730720-BA08-B92E-DB1B-DBD308E0B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1EADE-90F1-4C99-808F-32A020D23B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7892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1EA96B6-5DDE-37E2-EA3F-D6A978F1C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EABA-91B7-4AA5-901B-DD94D032DE01}" type="datetimeFigureOut">
              <a:rPr lang="pt-BR" smtClean="0"/>
              <a:t>19/05/2023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A90D90E-2654-D0F3-A066-4E84702B8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59FADB0-7177-6589-9BE8-A616C2F12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1EADE-90F1-4C99-808F-32A020D23B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40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C7B932-7BAC-13B5-8D99-4BABA4C57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DBCB8F-EAA9-CD85-9508-F3A0F6318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137A417-0BC1-D72B-E6A4-605EF211A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2246304-1A66-0CE3-7BA1-B6D2B6126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EABA-91B7-4AA5-901B-DD94D032DE01}" type="datetimeFigureOut">
              <a:rPr lang="pt-BR" smtClean="0"/>
              <a:t>19/05/2023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CE62C09-E70E-F539-BD6D-D54E4F335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B6D9C01-3446-978D-26FE-20375F056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1EADE-90F1-4C99-808F-32A020D23B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54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44235B-36CC-7E46-2FF7-150000AF0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2C08B4E-AC89-2CC2-54E1-DF30A1A979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CDC7D4A-BCD5-4DF3-A4F0-C61F8D0E8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F0B718C-E714-8A6C-6093-9049F1318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EABA-91B7-4AA5-901B-DD94D032DE01}" type="datetimeFigureOut">
              <a:rPr lang="pt-BR" smtClean="0"/>
              <a:t>19/05/2023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C513704-2A4C-05E2-74A6-18F693093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B1D0830-8EE7-20CD-67BA-41F97C5FC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1EADE-90F1-4C99-808F-32A020D23B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863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8A05CB1-9959-9C44-4A47-2802A62D6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245497F-4FE9-4294-D6C9-4EFC549DF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EF599AE-954E-4E22-CEB8-11705647F8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DEABA-91B7-4AA5-901B-DD94D032DE01}" type="datetimeFigureOut">
              <a:rPr lang="pt-BR" smtClean="0"/>
              <a:t>19/05/2023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27E7CB-D464-985C-4467-26D4590D3B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BFF8370-B2E2-2043-EC8A-E1DE427093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1EADE-90F1-4C99-808F-32A020D23B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11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89A9C4A-C009-BF2D-7D9B-663FB1052FEE}"/>
              </a:ext>
            </a:extLst>
          </p:cNvPr>
          <p:cNvSpPr txBox="1"/>
          <p:nvPr/>
        </p:nvSpPr>
        <p:spPr>
          <a:xfrm>
            <a:off x="122830" y="968991"/>
            <a:ext cx="119690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/>
              <a:t>Análise temporal (1985-2020) da ocupação de manguezais e áreas urbanas no interior da APA de </a:t>
            </a:r>
            <a:r>
              <a:rPr lang="pt-BR" sz="2400" b="1" dirty="0" err="1"/>
              <a:t>Guapi-Mirim</a:t>
            </a:r>
            <a:r>
              <a:rPr lang="pt-BR" sz="2400" b="1" dirty="0"/>
              <a:t> e ESEC da Guanabara e breve avaliação dos objetivos de criação das Unidades de Conservação, com a utilização de base de dados e software de fácil acesso.</a:t>
            </a:r>
          </a:p>
          <a:p>
            <a:pPr algn="just"/>
            <a:endParaRPr lang="pt-BR" sz="2400" b="1" dirty="0"/>
          </a:p>
          <a:p>
            <a:pPr algn="just"/>
            <a:r>
              <a:rPr lang="pt-BR" sz="2400" b="1" dirty="0"/>
              <a:t>Autor: Mauricio Barbosa Muniz (MUNIZ, M.B.) , Analista Ambiental / </a:t>
            </a:r>
            <a:r>
              <a:rPr lang="pt-BR" sz="2400" b="1" dirty="0" err="1"/>
              <a:t>ICMBio</a:t>
            </a:r>
            <a:r>
              <a:rPr lang="pt-BR" sz="2400" b="1" dirty="0"/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1938682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32C2D5C-4640-4243-19BF-3C5033579D13}"/>
              </a:ext>
            </a:extLst>
          </p:cNvPr>
          <p:cNvSpPr txBox="1"/>
          <p:nvPr/>
        </p:nvSpPr>
        <p:spPr>
          <a:xfrm>
            <a:off x="0" y="1173707"/>
            <a:ext cx="122622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/>
              <a:t>Assim é possível concluir que desde a sua criação a APA de </a:t>
            </a:r>
            <a:r>
              <a:rPr lang="pt-BR" sz="2800" b="1" dirty="0" err="1"/>
              <a:t>Guapi-Mirim</a:t>
            </a:r>
            <a:r>
              <a:rPr lang="pt-BR" sz="2800" b="1" dirty="0"/>
              <a:t> e a Estação Ecológica da Guanabara, entre os anos de 1985 e 2020 cumpriram os seus objetivos de criação, ao promoverem a conservação e recuperação dos manguezais remanescentes da Baía de Guanabara e evitarem o crescimento urbano desordenado em seu interior, mesmo estando inseridas na Região Metropolitana do Rio de Janeiro, que apresenta grande dinâmica na ocupação desordenada de espaços naturais.</a:t>
            </a:r>
          </a:p>
        </p:txBody>
      </p:sp>
    </p:spTree>
    <p:extLst>
      <p:ext uri="{BB962C8B-B14F-4D97-AF65-F5344CB8AC3E}">
        <p14:creationId xmlns:p14="http://schemas.microsoft.com/office/powerpoint/2010/main" val="2869477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Mapa&#10;&#10;Descrição gerada automaticamente">
            <a:extLst>
              <a:ext uri="{FF2B5EF4-FFF2-40B4-BE49-F238E27FC236}">
                <a16:creationId xmlns:a16="http://schemas.microsoft.com/office/drawing/2014/main" id="{CF789D75-6A72-0455-D20A-7E8AC56E3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71" y="-23452"/>
            <a:ext cx="9557567" cy="688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54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Mapa&#10;&#10;Descrição gerada automaticamente">
            <a:extLst>
              <a:ext uri="{FF2B5EF4-FFF2-40B4-BE49-F238E27FC236}">
                <a16:creationId xmlns:a16="http://schemas.microsoft.com/office/drawing/2014/main" id="{E4C6F8D1-CC58-D86C-4270-5F0714E32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899" y="0"/>
            <a:ext cx="95282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31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Mapa&#10;&#10;Descrição gerada automaticamente">
            <a:extLst>
              <a:ext uri="{FF2B5EF4-FFF2-40B4-BE49-F238E27FC236}">
                <a16:creationId xmlns:a16="http://schemas.microsoft.com/office/drawing/2014/main" id="{A5D7E915-D857-BC27-897B-2DA120F7E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1" y="0"/>
            <a:ext cx="952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615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9259316-8DC1-DA5D-BED3-5FC40BB84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17" y="0"/>
            <a:ext cx="9541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833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7EDDA41-1C30-6D7F-A239-19016093A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17" y="0"/>
            <a:ext cx="9541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167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1E70662-B777-232A-93D7-AF5649335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17" y="0"/>
            <a:ext cx="9541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029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C200407-8239-6C72-9D60-A54A1FEAA2E8}"/>
              </a:ext>
            </a:extLst>
          </p:cNvPr>
          <p:cNvSpPr txBox="1"/>
          <p:nvPr/>
        </p:nvSpPr>
        <p:spPr>
          <a:xfrm>
            <a:off x="0" y="614149"/>
            <a:ext cx="12192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CONCLUSÕES</a:t>
            </a:r>
          </a:p>
          <a:p>
            <a:pPr algn="just"/>
            <a:endParaRPr lang="pt-BR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pt-BR" dirty="0">
                <a:latin typeface="Times New Roman" panose="02020603050405020304" pitchFamily="18" charset="0"/>
              </a:rPr>
              <a:t>Este estudo foi realizado com a base de dados de uso e ocupação do solo de todo o Brasil (coleção 6) produzido e disponibilizado na internet pelo MAPBIOMAS, de forma livre e gratuita: mapbiomas.org. O MAPBIOMAS utilizou imagens de satélite LANDSAT. Para análise, extração de informações e produção dos mapas foi utilizado o software livre QGIS</a:t>
            </a:r>
            <a:r>
              <a:rPr lang="pt-BR" b="1" dirty="0">
                <a:latin typeface="Times New Roman" panose="02020603050405020304" pitchFamily="18" charset="0"/>
              </a:rPr>
              <a:t>. Portanto estudos desta natureza podem ser baratos e estar amplamente acessíveis a estudantes e técnicos de órgãos ambientais.</a:t>
            </a:r>
            <a:endParaRPr lang="pt-BR" b="1" dirty="0"/>
          </a:p>
          <a:p>
            <a:pPr algn="just"/>
            <a:endParaRPr lang="pt-BR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pt-B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Antes da criação da APA de </a:t>
            </a:r>
            <a:r>
              <a:rPr lang="pt-BR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Guapi-Mirim</a:t>
            </a:r>
            <a:r>
              <a:rPr lang="pt-B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em 1984, o manguezal era intensamente desmatado para a produção de lenha, usada nas olarias locais. Como resultado, o ecossistema foi fortemente alterado, dando, em alguns casos, lugar a espécies vegetais oportunistas (ARAUJO; MACIEL, 1979; AMADOR, 1978). </a:t>
            </a:r>
          </a:p>
          <a:p>
            <a:pPr algn="just"/>
            <a:endParaRPr lang="pt-BR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pt-BR" dirty="0"/>
              <a:t>Os mapas e dados gerados neste estudo para o uso e ocupação do solo na APA de </a:t>
            </a:r>
            <a:r>
              <a:rPr lang="pt-BR" dirty="0" err="1"/>
              <a:t>Guapi-Mirim</a:t>
            </a:r>
            <a:r>
              <a:rPr lang="pt-BR" dirty="0"/>
              <a:t> entre os anos de 1985 e 2020, sustentam que </a:t>
            </a:r>
            <a:r>
              <a:rPr lang="pt-BR" b="1" dirty="0">
                <a:latin typeface="Times New Roman" panose="02020603050405020304" pitchFamily="18" charset="0"/>
                <a:ea typeface="Calibri" panose="020F0502020204030204" pitchFamily="34" charset="0"/>
              </a:rPr>
              <a:t>o manguezal entrou em rápido e constante processo de regeneração natural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</a:rPr>
              <a:t>. Importante destacar que com a criação da Unidade de Conservação em 1984 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fiscalização deu fim à extração de mangue em larga escala. </a:t>
            </a:r>
          </a:p>
          <a:p>
            <a:pPr algn="just"/>
            <a:endParaRPr lang="pt-B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</a:rPr>
              <a:t>Em estudo especifico do INPE em 2009 que buscou aprimorar a classificação de imagens de satélite para os manguezais da APA de </a:t>
            </a:r>
            <a:r>
              <a:rPr lang="pt-BR" dirty="0" err="1">
                <a:latin typeface="Times New Roman" panose="02020603050405020304" pitchFamily="18" charset="0"/>
                <a:ea typeface="Calibri" panose="020F0502020204030204" pitchFamily="34" charset="0"/>
              </a:rPr>
              <a:t>Guapi-Mirim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Moraes </a:t>
            </a:r>
            <a:r>
              <a:rPr lang="pt-B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et al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(2009) confirmaram e mensuraram este processo entre os anos de 1996 e 2007. Portanto </a:t>
            </a:r>
            <a:r>
              <a:rPr lang="pt-B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utilizando técnicas mais simples e de fácil acesso o presente estudo confirmou as informações produzidas pelo INPE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pt-B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MORAES, L. E. S.; GHERARDI, D.M.F.; FONSECA, L.M.G. Análise </a:t>
            </a:r>
            <a:r>
              <a:rPr lang="pt-BR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multi-temporal</a:t>
            </a:r>
            <a:r>
              <a:rPr lang="pt-B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 cobertura vegetal do tipo manguezal da APA de Guapimirim (RJ) através do processamento de imagens TM-LANDSAT. In: XIV </a:t>
            </a:r>
            <a:r>
              <a:rPr lang="pt-BR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Simpósiso</a:t>
            </a:r>
            <a:r>
              <a:rPr lang="pt-B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Brasileiro de Sensoriamento Remoto, 2009, Natal - RN. Anais do XIV SBSR (Online), 2009. p. 4615-4622.</a:t>
            </a:r>
            <a:endParaRPr lang="pt-BR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t-B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5139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ED7F445-B8EB-14DF-5A56-A0EE6C403607}"/>
              </a:ext>
            </a:extLst>
          </p:cNvPr>
          <p:cNvSpPr txBox="1"/>
          <p:nvPr/>
        </p:nvSpPr>
        <p:spPr>
          <a:xfrm>
            <a:off x="0" y="477757"/>
            <a:ext cx="1219200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/>
              <a:t>A regeneração natural do manguezal no período estudado </a:t>
            </a:r>
            <a:r>
              <a:rPr lang="pt-BR" b="1" dirty="0"/>
              <a:t>(35 anos) foi de 971 hectares</a:t>
            </a:r>
            <a:r>
              <a:rPr lang="pt-BR" dirty="0"/>
              <a:t>, </a:t>
            </a:r>
            <a:r>
              <a:rPr lang="pt-BR" b="1" dirty="0"/>
              <a:t>representando 21 porcento do total de 4458 ha de mangue encontrados em 2020</a:t>
            </a:r>
            <a:r>
              <a:rPr lang="pt-BR" dirty="0"/>
              <a:t>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Importante destacar que este número de 4458 ha de mangues encontrados em 2020 é maior, pois, a classificação proposta pelo MAPBIOMAS apenas considera manguezais aqueles que possuem porte florestal. </a:t>
            </a:r>
          </a:p>
          <a:p>
            <a:pPr algn="just"/>
            <a:r>
              <a:rPr lang="pt-BR" dirty="0"/>
              <a:t>Com o nosso conhecimento de campo é possível verificar que algumas feições classificadas como </a:t>
            </a:r>
            <a:r>
              <a:rPr lang="pt-BR" b="1" dirty="0"/>
              <a:t>formação natural não florestal, </a:t>
            </a:r>
            <a:r>
              <a:rPr lang="pt-BR" dirty="0"/>
              <a:t>na verdade, podem ser considerados manguezais nos estágios iniciais de regeneração. Portanto é necessária certa ressalva ao considerar que no interior da APA de </a:t>
            </a:r>
            <a:r>
              <a:rPr lang="pt-BR" dirty="0" err="1"/>
              <a:t>Guapi-Mirim</a:t>
            </a:r>
            <a:r>
              <a:rPr lang="pt-BR" dirty="0"/>
              <a:t> existam 4458 ha de manguezal, pois este número é maior. Por outro lado para fins de revelar a dinâmica de regeneração natural dos manguezais na região, os números apresentados se revelam bastante úteis.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Com relação a dinâmica de crescimento urbano no interior da APA de </a:t>
            </a:r>
            <a:r>
              <a:rPr lang="pt-BR" dirty="0" err="1"/>
              <a:t>Guapi-Mirim</a:t>
            </a:r>
            <a:r>
              <a:rPr lang="pt-BR" dirty="0"/>
              <a:t> entre os anos de 1985 e 2020, verificamos que em </a:t>
            </a:r>
            <a:r>
              <a:rPr lang="pt-BR" b="1" dirty="0"/>
              <a:t>1985 existiam 117 ha </a:t>
            </a:r>
            <a:r>
              <a:rPr lang="pt-BR" dirty="0"/>
              <a:t>com este tipo de feição, já no ano de </a:t>
            </a:r>
            <a:r>
              <a:rPr lang="pt-BR" b="1" dirty="0"/>
              <a:t>2020 encontramos 160 hectares</a:t>
            </a:r>
            <a:r>
              <a:rPr lang="pt-BR" dirty="0"/>
              <a:t>, assim temos um incremento em </a:t>
            </a:r>
            <a:r>
              <a:rPr lang="pt-BR" b="1" dirty="0"/>
              <a:t>35 anos de 43 ha de áreas urbanas </a:t>
            </a:r>
            <a:r>
              <a:rPr lang="pt-BR" dirty="0"/>
              <a:t>no interior da APA de </a:t>
            </a:r>
            <a:r>
              <a:rPr lang="pt-BR" dirty="0" err="1"/>
              <a:t>Guapi-Mirim</a:t>
            </a:r>
            <a:r>
              <a:rPr lang="pt-BR" dirty="0"/>
              <a:t>. Do total da área da APA de </a:t>
            </a:r>
            <a:r>
              <a:rPr lang="pt-BR" dirty="0" err="1"/>
              <a:t>Guapi-Mirim</a:t>
            </a:r>
            <a:r>
              <a:rPr lang="pt-BR" dirty="0"/>
              <a:t> as áreas urbanas representam 1,1%.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Ao serem lançados os polígonos das áreas reflorestadas de manguezal por ação humana, desde o ano de 2009, observamos que eles estão concentrados justamente naquelas áreas onde o manguezal não avançou com a sua regeneração natural. Assim, existe um complementariedade da regeneração natural com o Programa de restauração de manguezais de base comunitária implantado na APA de </a:t>
            </a:r>
            <a:r>
              <a:rPr lang="pt-BR" dirty="0" err="1"/>
              <a:t>Guapi-Mirim</a:t>
            </a:r>
            <a:r>
              <a:rPr lang="pt-BR" dirty="0"/>
              <a:t>, que já restaurou cerca </a:t>
            </a:r>
            <a:r>
              <a:rPr lang="pt-BR" b="1" dirty="0"/>
              <a:t>de 150 ha</a:t>
            </a:r>
            <a:r>
              <a:rPr lang="pt-BR" dirty="0"/>
              <a:t>. Somadas regeneração natural e ação humana de restauração, </a:t>
            </a:r>
            <a:r>
              <a:rPr lang="pt-BR" b="1" dirty="0"/>
              <a:t>temos um total de 1.121 ha recuperados, ou 25% dos manguezais totais hoje existentes.</a:t>
            </a:r>
          </a:p>
          <a:p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92756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808</Words>
  <Application>Microsoft Office PowerPoint</Application>
  <PresentationFormat>Widescreen</PresentationFormat>
  <Paragraphs>22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Mauricio Barbosa Muniz</dc:creator>
  <cp:lastModifiedBy>Mauricio muniz</cp:lastModifiedBy>
  <cp:revision>10</cp:revision>
  <dcterms:created xsi:type="dcterms:W3CDTF">2022-08-24T13:51:42Z</dcterms:created>
  <dcterms:modified xsi:type="dcterms:W3CDTF">2023-05-19T13:55:30Z</dcterms:modified>
</cp:coreProperties>
</file>